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8B6566-7E73-4E9B-A381-B1F9F3190A46}" v="130" dt="2023-03-13T15:41:37.644"/>
    <p1510:client id="{14C6526B-F5AD-40D9-9674-05080BE22DBB}" v="330" dt="2023-03-13T16:29:52.496"/>
    <p1510:client id="{40C1FC3F-4D41-4088-8891-31FBD53FCA2A}" v="622" dt="2023-03-14T17:12:23.073"/>
    <p1510:client id="{CE3F9274-3633-42D5-9A59-4ABCEB1D6194}" v="105" dt="2023-03-14T17:26:10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err="1"/>
              <a:t>자동화식당</a:t>
            </a:r>
            <a:r>
              <a:rPr lang="en-US" altLang="ko-KR"/>
              <a:t>(</a:t>
            </a:r>
            <a:r>
              <a:rPr lang="ko-KR" altLang="en-US"/>
              <a:t>태블릿 </a:t>
            </a:r>
            <a:r>
              <a:rPr lang="ko-KR" altLang="en-US" err="1"/>
              <a:t>메뉴판</a:t>
            </a:r>
            <a:r>
              <a:rPr lang="en-US" altLang="ko-KR"/>
              <a:t>,</a:t>
            </a:r>
            <a:r>
              <a:rPr lang="ko-KR" altLang="en-US" err="1"/>
              <a:t>서빙로봇</a:t>
            </a:r>
            <a:r>
              <a:rPr lang="en-US" altLang="ko-KR"/>
              <a:t>) </a:t>
            </a:r>
            <a:r>
              <a:rPr lang="ko-KR" altLang="en-US"/>
              <a:t>선호도 조사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선호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자동화식당 선호도</c:v>
                </c:pt>
                <c:pt idx="1">
                  <c:v>태블릿 메뉴판</c:v>
                </c:pt>
                <c:pt idx="2">
                  <c:v>서빙로봇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32</c:v>
                </c:pt>
                <c:pt idx="1">
                  <c:v>50</c:v>
                </c:pt>
                <c:pt idx="2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B1-4C4D-B902-9EA6F50A9D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비선호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자동화식당 선호도</c:v>
                </c:pt>
                <c:pt idx="1">
                  <c:v>태블릿 메뉴판</c:v>
                </c:pt>
                <c:pt idx="2">
                  <c:v>서빙로봇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18</c:v>
                </c:pt>
                <c:pt idx="1">
                  <c:v>0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B1-4C4D-B902-9EA6F50A9D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6907720"/>
        <c:axId val="386910016"/>
      </c:barChart>
      <c:catAx>
        <c:axId val="386907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6910016"/>
        <c:crosses val="autoZero"/>
        <c:auto val="1"/>
        <c:lblAlgn val="ctr"/>
        <c:lblOffset val="100"/>
        <c:noMultiLvlLbl val="0"/>
      </c:catAx>
      <c:valAx>
        <c:axId val="386910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6907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82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3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00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283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07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78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68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68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6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1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89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5" descr="텍스트, 실내, 주방, 열기이(가) 표시된 사진&#10;&#10;자동 생성된 설명">
            <a:extLst>
              <a:ext uri="{FF2B5EF4-FFF2-40B4-BE49-F238E27FC236}">
                <a16:creationId xmlns:a16="http://schemas.microsoft.com/office/drawing/2014/main" id="{A6A096F0-958E-84A9-981F-E9A613EF1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3" r="2565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6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4800" dirty="0">
                <a:ea typeface="맑은 고딕"/>
              </a:rPr>
              <a:t>음식점 운영 자동화 시스템</a:t>
            </a:r>
            <a:endParaRPr lang="ko-KR" dirty="0">
              <a:ea typeface="맑은 고딕" panose="020B0503020000020004" pitchFamily="34" charset="-127"/>
              <a:cs typeface="Calibri Light" panose="020F0302020204030204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3769" y="4872922"/>
            <a:ext cx="6858000" cy="12972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altLang="ko-KR" sz="2000" dirty="0">
                <a:ea typeface="맑은 고딕"/>
              </a:rPr>
              <a:t>201695018 </a:t>
            </a:r>
            <a:r>
              <a:rPr lang="ko-KR" altLang="en-US" sz="2000" dirty="0" smtClean="0">
                <a:ea typeface="맑은 고딕"/>
              </a:rPr>
              <a:t>김영빈</a:t>
            </a:r>
            <a:r>
              <a:rPr lang="en-US" altLang="ko-KR" sz="2000" dirty="0" smtClean="0">
                <a:ea typeface="맑은 고딕"/>
              </a:rPr>
              <a:t>(</a:t>
            </a:r>
            <a:r>
              <a:rPr lang="ko-KR" altLang="en-US" sz="2000" dirty="0" smtClean="0">
                <a:ea typeface="맑은 고딕"/>
              </a:rPr>
              <a:t>자료수집</a:t>
            </a:r>
            <a:r>
              <a:rPr lang="en-US" altLang="ko-KR" sz="2000" dirty="0">
                <a:ea typeface="맑은 고딕"/>
              </a:rPr>
              <a:t>) </a:t>
            </a:r>
            <a:r>
              <a:rPr lang="en-US" altLang="ko-KR" sz="2000" dirty="0" smtClean="0">
                <a:ea typeface="맑은 고딕"/>
              </a:rPr>
              <a:t>	202395014 </a:t>
            </a:r>
            <a:r>
              <a:rPr lang="ko-KR" altLang="en-US" sz="2000" dirty="0" err="1" smtClean="0">
                <a:ea typeface="맑은 고딕"/>
              </a:rPr>
              <a:t>남태호</a:t>
            </a:r>
            <a:r>
              <a:rPr lang="en-US" altLang="ko-KR" sz="2000" dirty="0" smtClean="0">
                <a:ea typeface="맑은 고딕"/>
              </a:rPr>
              <a:t>(</a:t>
            </a:r>
            <a:r>
              <a:rPr lang="en-US" altLang="ko-KR" sz="2000" dirty="0" err="1" smtClean="0">
                <a:ea typeface="맑은 고딕"/>
              </a:rPr>
              <a:t>ppt</a:t>
            </a:r>
            <a:r>
              <a:rPr lang="ko-KR" altLang="en-US" sz="2000" dirty="0" smtClean="0">
                <a:ea typeface="맑은 고딕"/>
              </a:rPr>
              <a:t>제작</a:t>
            </a:r>
            <a:r>
              <a:rPr lang="en-US" altLang="ko-KR" sz="2000" dirty="0" smtClean="0">
                <a:ea typeface="맑은 고딕"/>
              </a:rPr>
              <a:t>)</a:t>
            </a:r>
          </a:p>
          <a:p>
            <a:pPr algn="l"/>
            <a:r>
              <a:rPr lang="en-US" altLang="ko-KR" sz="2000" dirty="0" smtClean="0">
                <a:ea typeface="맑은 고딕"/>
              </a:rPr>
              <a:t>202395012 </a:t>
            </a:r>
            <a:r>
              <a:rPr lang="ko-KR" altLang="en-US" sz="2000" dirty="0">
                <a:ea typeface="맑은 고딕"/>
              </a:rPr>
              <a:t>김태환</a:t>
            </a:r>
            <a:r>
              <a:rPr lang="en-US" altLang="ko-KR" sz="2000" dirty="0">
                <a:ea typeface="맑은 고딕"/>
              </a:rPr>
              <a:t>(</a:t>
            </a:r>
            <a:r>
              <a:rPr lang="ko-KR" altLang="en-US" sz="2000" dirty="0">
                <a:ea typeface="맑은 고딕"/>
              </a:rPr>
              <a:t>발표</a:t>
            </a:r>
            <a:r>
              <a:rPr lang="en-US" altLang="ko-KR" sz="2000" dirty="0" smtClean="0">
                <a:ea typeface="맑은 고딕"/>
              </a:rPr>
              <a:t>)</a:t>
            </a:r>
            <a:r>
              <a:rPr lang="en-US" altLang="ko-KR" sz="2000" dirty="0" smtClean="0">
                <a:ea typeface="맑은 고딕"/>
                <a:cs typeface="Calibri"/>
              </a:rPr>
              <a:t>	</a:t>
            </a:r>
            <a:r>
              <a:rPr lang="en-US" altLang="ko-KR" sz="2000" dirty="0">
                <a:ea typeface="맑은 고딕"/>
                <a:cs typeface="Calibri"/>
              </a:rPr>
              <a:t>	</a:t>
            </a:r>
            <a:r>
              <a:rPr lang="en-US" altLang="ko-KR" sz="2000" dirty="0" smtClean="0">
                <a:ea typeface="맑은 고딕"/>
              </a:rPr>
              <a:t>202396015 </a:t>
            </a:r>
            <a:r>
              <a:rPr lang="ko-KR" altLang="en-US" sz="2000" dirty="0" err="1" smtClean="0">
                <a:ea typeface="맑은 고딕"/>
              </a:rPr>
              <a:t>문기홍</a:t>
            </a:r>
            <a:r>
              <a:rPr lang="en-US" altLang="ko-KR" sz="2000" dirty="0" smtClean="0">
                <a:ea typeface="맑은 고딕"/>
              </a:rPr>
              <a:t>(</a:t>
            </a:r>
            <a:r>
              <a:rPr lang="ko-KR" altLang="en-US" sz="2000" dirty="0" smtClean="0">
                <a:ea typeface="맑은 고딕"/>
              </a:rPr>
              <a:t>발표</a:t>
            </a:r>
            <a:r>
              <a:rPr lang="en-US" altLang="ko-KR" sz="2000" dirty="0" smtClean="0">
                <a:ea typeface="맑은 고딕"/>
              </a:rPr>
              <a:t>)</a:t>
            </a:r>
            <a:endParaRPr lang="ko-KR" altLang="en-US" sz="2000" dirty="0" err="1">
              <a:ea typeface="맑은 고딕"/>
              <a:cs typeface="Calibri"/>
            </a:endParaRPr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660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8" descr="실내, 주방가전이(가) 표시된 사진&#10;&#10;자동 생성된 설명">
            <a:extLst>
              <a:ext uri="{FF2B5EF4-FFF2-40B4-BE49-F238E27FC236}">
                <a16:creationId xmlns:a16="http://schemas.microsoft.com/office/drawing/2014/main" id="{4B0961E5-1E56-06AE-4D13-DB788882E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992" cy="6852499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524374" y="857250"/>
            <a:ext cx="2276475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ea typeface="맑은 고딕"/>
              </a:rPr>
              <a:t>서빙로봇</a:t>
            </a:r>
            <a:endParaRPr lang="ko-KR" altLang="en-US" dirty="0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676524" y="2200275"/>
            <a:ext cx="1847850" cy="438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고객 기능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7632918" y="2200275"/>
            <a:ext cx="1847850" cy="438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관리자 기능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276475" y="3362325"/>
            <a:ext cx="91440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호출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81450" y="3362325"/>
            <a:ext cx="91440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식기 반납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773915" y="3355975"/>
            <a:ext cx="914400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호출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058282" y="3368675"/>
            <a:ext cx="1038225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테이블배정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  <p:cxnSp>
        <p:nvCxnSpPr>
          <p:cNvPr id="14" name="꺾인 연결선 13"/>
          <p:cNvCxnSpPr>
            <a:stCxn id="11" idx="0"/>
            <a:endCxn id="12" idx="0"/>
          </p:cNvCxnSpPr>
          <p:nvPr/>
        </p:nvCxnSpPr>
        <p:spPr>
          <a:xfrm rot="16200000" flipH="1">
            <a:off x="7897905" y="2689185"/>
            <a:ext cx="12700" cy="1346280"/>
          </a:xfrm>
          <a:prstGeom prst="bentConnector3">
            <a:avLst>
              <a:gd name="adj1" fmla="val -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cxnSpLocks/>
          </p:cNvCxnSpPr>
          <p:nvPr/>
        </p:nvCxnSpPr>
        <p:spPr>
          <a:xfrm>
            <a:off x="8565601" y="2638425"/>
            <a:ext cx="0" cy="49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9" idx="0"/>
            <a:endCxn id="10" idx="0"/>
          </p:cNvCxnSpPr>
          <p:nvPr/>
        </p:nvCxnSpPr>
        <p:spPr>
          <a:xfrm rot="5400000" flipH="1" flipV="1">
            <a:off x="3586162" y="2509838"/>
            <a:ext cx="12700" cy="1704975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7" idx="2"/>
          </p:cNvCxnSpPr>
          <p:nvPr/>
        </p:nvCxnSpPr>
        <p:spPr>
          <a:xfrm flipH="1">
            <a:off x="3581400" y="2638425"/>
            <a:ext cx="19049" cy="49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0"/>
            <a:endCxn id="8" idx="0"/>
          </p:cNvCxnSpPr>
          <p:nvPr/>
        </p:nvCxnSpPr>
        <p:spPr>
          <a:xfrm rot="5400000" flipH="1" flipV="1">
            <a:off x="6078646" y="-277922"/>
            <a:ext cx="12700" cy="4956394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cxnSpLocks/>
            <a:stCxn id="4" idx="2"/>
          </p:cNvCxnSpPr>
          <p:nvPr/>
        </p:nvCxnSpPr>
        <p:spPr>
          <a:xfrm>
            <a:off x="5662612" y="1466850"/>
            <a:ext cx="0" cy="529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9329737" y="3368675"/>
            <a:ext cx="1038225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청소</a:t>
            </a:r>
            <a:endParaRPr lang="en-US" altLang="ko-KR" dirty="0">
              <a:solidFill>
                <a:schemeClr val="tx1"/>
              </a:solidFill>
              <a:ea typeface="맑은 고딕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  <a:cs typeface="Calibri" panose="020F0502020204030204"/>
              </a:rPr>
              <a:t>시작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156F893-3700-BF30-E541-8DA24FC0327B}"/>
              </a:ext>
            </a:extLst>
          </p:cNvPr>
          <p:cNvCxnSpPr/>
          <p:nvPr/>
        </p:nvCxnSpPr>
        <p:spPr>
          <a:xfrm flipH="1">
            <a:off x="9934027" y="3138214"/>
            <a:ext cx="5253" cy="24874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408E7FE-A823-32B1-C06D-7B1027FF50E1}"/>
              </a:ext>
            </a:extLst>
          </p:cNvPr>
          <p:cNvCxnSpPr/>
          <p:nvPr/>
        </p:nvCxnSpPr>
        <p:spPr>
          <a:xfrm>
            <a:off x="8577394" y="3128360"/>
            <a:ext cx="1396124" cy="350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31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64566FD-0084-EBC3-CB29-903A19CAB68D}"/>
              </a:ext>
            </a:extLst>
          </p:cNvPr>
          <p:cNvSpPr/>
          <p:nvPr/>
        </p:nvSpPr>
        <p:spPr>
          <a:xfrm>
            <a:off x="6122275" y="5351517"/>
            <a:ext cx="4904827" cy="97220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7650" y="241300"/>
            <a:ext cx="10515600" cy="1325563"/>
          </a:xfrm>
        </p:spPr>
        <p:txBody>
          <a:bodyPr/>
          <a:lstStyle/>
          <a:p>
            <a:r>
              <a:rPr lang="ko-KR" altLang="en-US" dirty="0"/>
              <a:t>모델링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08" y="241300"/>
            <a:ext cx="7744217" cy="47772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7650" y="2171755"/>
            <a:ext cx="2240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메뉴 주문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주문 내역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직원 호출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결제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351692" y="1802423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692" y="3534508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7650" y="3976976"/>
            <a:ext cx="15359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메뉴 관리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주문 관리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매출 확인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9943473-4309-4753-D470-3E6EDB4C06CB}"/>
              </a:ext>
            </a:extLst>
          </p:cNvPr>
          <p:cNvSpPr/>
          <p:nvPr/>
        </p:nvSpPr>
        <p:spPr>
          <a:xfrm>
            <a:off x="4326759" y="1716690"/>
            <a:ext cx="2285999" cy="2259722"/>
          </a:xfrm>
          <a:prstGeom prst="ellipse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ea typeface="맑은 고딕"/>
                <a:cs typeface="Calibri"/>
              </a:rPr>
              <a:t>주문</a:t>
            </a:r>
            <a:br>
              <a:rPr lang="ko-KR" altLang="en-US" sz="4000" dirty="0">
                <a:ea typeface="맑은 고딕"/>
                <a:cs typeface="Calibri"/>
              </a:rPr>
            </a:br>
            <a:r>
              <a:rPr lang="ko-KR" altLang="en-US" sz="4000" dirty="0">
                <a:ea typeface="맑은 고딕"/>
                <a:cs typeface="Calibri"/>
              </a:rPr>
              <a:t>시작</a:t>
            </a:r>
            <a:endParaRPr lang="ko-KR" alt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ACC16-8F9C-FDC4-E9DF-27E9B89CF6F9}"/>
              </a:ext>
            </a:extLst>
          </p:cNvPr>
          <p:cNvSpPr txBox="1"/>
          <p:nvPr/>
        </p:nvSpPr>
        <p:spPr>
          <a:xfrm>
            <a:off x="6218621" y="5369034"/>
            <a:ext cx="482599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의자에 앉을 경우 안내가 시작되고 주문시작 버튼을 짧게 누르면 바로 메뉴창으로 넘어가고</a:t>
            </a:r>
          </a:p>
          <a:p>
            <a:r>
              <a:rPr lang="ko-KR" altLang="en-US" dirty="0">
                <a:ea typeface="맑은 고딕"/>
                <a:cs typeface="Calibri"/>
              </a:rPr>
              <a:t>길게 누를 시 직원이 호출된다.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F0E3149-EDAB-71C0-E4B6-CCC0C721F829}"/>
              </a:ext>
            </a:extLst>
          </p:cNvPr>
          <p:cNvCxnSpPr/>
          <p:nvPr/>
        </p:nvCxnSpPr>
        <p:spPr>
          <a:xfrm flipH="1" flipV="1">
            <a:off x="6237890" y="3667234"/>
            <a:ext cx="443185" cy="1695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256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226" y="325727"/>
            <a:ext cx="3154953" cy="4557155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5B499EEE-4622-4A2D-AE04-784D6A50FC68}"/>
              </a:ext>
            </a:extLst>
          </p:cNvPr>
          <p:cNvSpPr/>
          <p:nvPr/>
        </p:nvSpPr>
        <p:spPr>
          <a:xfrm rot="16200000">
            <a:off x="6814529" y="5133016"/>
            <a:ext cx="479109" cy="652749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CF0723F-B850-467E-ADAA-4DCC9158146A}"/>
              </a:ext>
            </a:extLst>
          </p:cNvPr>
          <p:cNvSpPr/>
          <p:nvPr/>
        </p:nvSpPr>
        <p:spPr>
          <a:xfrm>
            <a:off x="2380992" y="4869041"/>
            <a:ext cx="4519448" cy="138386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51692" y="1802423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18979" y="284095"/>
            <a:ext cx="19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7650" y="2171755"/>
            <a:ext cx="2240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호출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식기 반납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7614937" y="726563"/>
            <a:ext cx="1737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호출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테이블 배정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청소</a:t>
            </a:r>
          </a:p>
        </p:txBody>
      </p:sp>
      <p:pic>
        <p:nvPicPr>
          <p:cNvPr id="2" name="그림 7">
            <a:extLst>
              <a:ext uri="{FF2B5EF4-FFF2-40B4-BE49-F238E27FC236}">
                <a16:creationId xmlns:a16="http://schemas.microsoft.com/office/drawing/2014/main" id="{622B2526-2894-A1FA-A087-A4B549818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909" y="3741580"/>
            <a:ext cx="3154953" cy="2630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5C530-3480-0430-03E6-570F031714FC}"/>
              </a:ext>
            </a:extLst>
          </p:cNvPr>
          <p:cNvSpPr txBox="1"/>
          <p:nvPr/>
        </p:nvSpPr>
        <p:spPr>
          <a:xfrm>
            <a:off x="2424386" y="5027694"/>
            <a:ext cx="4432660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ea typeface="맑은 고딕"/>
                <a:cs typeface="Calibri"/>
              </a:rPr>
              <a:t>이렇게 청소가 가능하게  되어 있어</a:t>
            </a:r>
            <a:r>
              <a:rPr lang="en-US" altLang="ko-KR" sz="2000" dirty="0">
                <a:ea typeface="맑은 고딕"/>
                <a:cs typeface="Calibri"/>
              </a:rPr>
              <a:t>,</a:t>
            </a:r>
            <a:r>
              <a:rPr lang="ko-KR" altLang="en-US" sz="2000" dirty="0">
                <a:ea typeface="맑은 고딕"/>
                <a:cs typeface="Calibri"/>
              </a:rPr>
              <a:t> 손님이 없을 경우</a:t>
            </a:r>
            <a:r>
              <a:rPr lang="en-US" altLang="ko-KR" sz="2000" dirty="0">
                <a:ea typeface="맑은 고딕"/>
                <a:cs typeface="Calibri"/>
              </a:rPr>
              <a:t>, </a:t>
            </a:r>
            <a:r>
              <a:rPr lang="ko-KR" altLang="en-US" sz="2000" dirty="0">
                <a:ea typeface="맑은 고딕"/>
                <a:cs typeface="Calibri"/>
              </a:rPr>
              <a:t>청결을 관리 하고 매장 직원들의 일손을 줄여준다.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624915-94BF-4ADA-8F7D-7391FC110595}"/>
              </a:ext>
            </a:extLst>
          </p:cNvPr>
          <p:cNvCxnSpPr>
            <a:cxnSpLocks/>
          </p:cNvCxnSpPr>
          <p:nvPr/>
        </p:nvCxnSpPr>
        <p:spPr>
          <a:xfrm flipV="1">
            <a:off x="1384718" y="978371"/>
            <a:ext cx="2996300" cy="1336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FEEE393-C129-4540-A387-C2695852D6CB}"/>
              </a:ext>
            </a:extLst>
          </p:cNvPr>
          <p:cNvCxnSpPr>
            <a:cxnSpLocks/>
          </p:cNvCxnSpPr>
          <p:nvPr/>
        </p:nvCxnSpPr>
        <p:spPr>
          <a:xfrm flipV="1">
            <a:off x="1718841" y="1695748"/>
            <a:ext cx="2731625" cy="9085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D0B066-2989-4FD5-B38B-B8CBE66E0E16}"/>
              </a:ext>
            </a:extLst>
          </p:cNvPr>
          <p:cNvCxnSpPr>
            <a:cxnSpLocks/>
          </p:cNvCxnSpPr>
          <p:nvPr/>
        </p:nvCxnSpPr>
        <p:spPr>
          <a:xfrm flipH="1">
            <a:off x="5966749" y="879676"/>
            <a:ext cx="16481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0EEBA38-A736-4BEC-9D09-747167354541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255765" y="1116958"/>
            <a:ext cx="1359172" cy="71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DA955A0-11D7-44D5-9C61-59ADC375395F}"/>
              </a:ext>
            </a:extLst>
          </p:cNvPr>
          <p:cNvCxnSpPr>
            <a:cxnSpLocks/>
          </p:cNvCxnSpPr>
          <p:nvPr/>
        </p:nvCxnSpPr>
        <p:spPr>
          <a:xfrm flipH="1">
            <a:off x="8160152" y="1646654"/>
            <a:ext cx="17363" cy="188362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78EE467C-AC62-4104-8E04-ED527E7281EC}"/>
              </a:ext>
            </a:extLst>
          </p:cNvPr>
          <p:cNvCxnSpPr/>
          <p:nvPr/>
        </p:nvCxnSpPr>
        <p:spPr>
          <a:xfrm rot="10800000" flipV="1">
            <a:off x="6412376" y="3524491"/>
            <a:ext cx="1765139" cy="92454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49E18C3-EEB7-F587-E256-442692EF4B94}"/>
              </a:ext>
            </a:extLst>
          </p:cNvPr>
          <p:cNvCxnSpPr>
            <a:cxnSpLocks/>
          </p:cNvCxnSpPr>
          <p:nvPr/>
        </p:nvCxnSpPr>
        <p:spPr>
          <a:xfrm>
            <a:off x="6545884" y="4262281"/>
            <a:ext cx="1378605" cy="1867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801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DA9DBB96-5ACC-4014-A42A-5BF6B1794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21" y="-40103"/>
            <a:ext cx="12308042" cy="69382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0220" y="175458"/>
            <a:ext cx="2960206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3" name="타원 2"/>
          <p:cNvSpPr/>
          <p:nvPr/>
        </p:nvSpPr>
        <p:spPr>
          <a:xfrm>
            <a:off x="5890372" y="310967"/>
            <a:ext cx="2286000" cy="64853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829859" y="2935372"/>
            <a:ext cx="2407023" cy="6187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메뉴 주문하기</a:t>
            </a:r>
          </a:p>
        </p:txBody>
      </p:sp>
      <p:sp>
        <p:nvSpPr>
          <p:cNvPr id="5" name="다이아몬드 4"/>
          <p:cNvSpPr/>
          <p:nvPr/>
        </p:nvSpPr>
        <p:spPr>
          <a:xfrm>
            <a:off x="5312148" y="3978299"/>
            <a:ext cx="3442447" cy="914400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주문한 메뉴가 품절인가</a:t>
            </a:r>
          </a:p>
        </p:txBody>
      </p:sp>
      <p:cxnSp>
        <p:nvCxnSpPr>
          <p:cNvPr id="7" name="꺾인 연결선 6"/>
          <p:cNvCxnSpPr>
            <a:stCxn id="5" idx="1"/>
            <a:endCxn id="9" idx="2"/>
          </p:cNvCxnSpPr>
          <p:nvPr/>
        </p:nvCxnSpPr>
        <p:spPr>
          <a:xfrm rot="10800000">
            <a:off x="4084090" y="4075207"/>
            <a:ext cx="1228059" cy="36029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72548" y="4051905"/>
            <a:ext cx="95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47864" y="3544465"/>
            <a:ext cx="1472450" cy="5307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주문 불가</a:t>
            </a:r>
          </a:p>
        </p:txBody>
      </p:sp>
      <p:cxnSp>
        <p:nvCxnSpPr>
          <p:cNvPr id="12" name="꺾인 연결선 11"/>
          <p:cNvCxnSpPr>
            <a:cxnSpLocks/>
            <a:stCxn id="9" idx="0"/>
          </p:cNvCxnSpPr>
          <p:nvPr/>
        </p:nvCxnSpPr>
        <p:spPr>
          <a:xfrm rot="5400000" flipH="1" flipV="1">
            <a:off x="4869991" y="2584597"/>
            <a:ext cx="173966" cy="17457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754595" y="4914342"/>
            <a:ext cx="1882589" cy="7395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수량 선택</a:t>
            </a:r>
          </a:p>
        </p:txBody>
      </p:sp>
      <p:sp>
        <p:nvSpPr>
          <p:cNvPr id="14" name="다이아몬드 13"/>
          <p:cNvSpPr/>
          <p:nvPr/>
        </p:nvSpPr>
        <p:spPr>
          <a:xfrm>
            <a:off x="8458760" y="5989546"/>
            <a:ext cx="2487706" cy="645459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주문</a:t>
            </a:r>
          </a:p>
        </p:txBody>
      </p:sp>
      <p:cxnSp>
        <p:nvCxnSpPr>
          <p:cNvPr id="16" name="꺾인 연결선 15"/>
          <p:cNvCxnSpPr>
            <a:stCxn id="5" idx="3"/>
            <a:endCxn id="13" idx="0"/>
          </p:cNvCxnSpPr>
          <p:nvPr/>
        </p:nvCxnSpPr>
        <p:spPr>
          <a:xfrm>
            <a:off x="8754595" y="4435499"/>
            <a:ext cx="941295" cy="47884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4" idx="3"/>
            <a:endCxn id="4" idx="3"/>
          </p:cNvCxnSpPr>
          <p:nvPr/>
        </p:nvCxnSpPr>
        <p:spPr>
          <a:xfrm flipH="1" flipV="1">
            <a:off x="8236882" y="3244761"/>
            <a:ext cx="2709584" cy="3067515"/>
          </a:xfrm>
          <a:prstGeom prst="bentConnector3">
            <a:avLst>
              <a:gd name="adj1" fmla="val -843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3" idx="2"/>
            <a:endCxn id="14" idx="0"/>
          </p:cNvCxnSpPr>
          <p:nvPr/>
        </p:nvCxnSpPr>
        <p:spPr>
          <a:xfrm>
            <a:off x="9695890" y="5653930"/>
            <a:ext cx="6723" cy="33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226549" y="5989545"/>
            <a:ext cx="1627094" cy="6454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주문 완료</a:t>
            </a:r>
          </a:p>
        </p:txBody>
      </p:sp>
      <p:sp>
        <p:nvSpPr>
          <p:cNvPr id="24" name="타원 23"/>
          <p:cNvSpPr/>
          <p:nvPr/>
        </p:nvSpPr>
        <p:spPr>
          <a:xfrm>
            <a:off x="3249707" y="5861797"/>
            <a:ext cx="1455641" cy="900953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끝</a:t>
            </a:r>
          </a:p>
        </p:txBody>
      </p:sp>
      <p:cxnSp>
        <p:nvCxnSpPr>
          <p:cNvPr id="26" name="직선 화살표 연결선 25"/>
          <p:cNvCxnSpPr>
            <a:stCxn id="14" idx="1"/>
            <a:endCxn id="23" idx="3"/>
          </p:cNvCxnSpPr>
          <p:nvPr/>
        </p:nvCxnSpPr>
        <p:spPr>
          <a:xfrm flipH="1" flipV="1">
            <a:off x="7853643" y="6312275"/>
            <a:ext cx="6051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3" idx="1"/>
            <a:endCxn id="24" idx="6"/>
          </p:cNvCxnSpPr>
          <p:nvPr/>
        </p:nvCxnSpPr>
        <p:spPr>
          <a:xfrm flipH="1" flipV="1">
            <a:off x="4705348" y="6312274"/>
            <a:ext cx="15212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912473" y="5926086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27975" y="3898359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690973" y="6356144"/>
            <a:ext cx="95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/>
          <p:cNvCxnSpPr>
            <a:cxnSpLocks/>
            <a:stCxn id="3" idx="4"/>
          </p:cNvCxnSpPr>
          <p:nvPr/>
        </p:nvCxnSpPr>
        <p:spPr>
          <a:xfrm flipH="1">
            <a:off x="7033370" y="959505"/>
            <a:ext cx="2" cy="163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4" idx="2"/>
            <a:endCxn id="5" idx="0"/>
          </p:cNvCxnSpPr>
          <p:nvPr/>
        </p:nvCxnSpPr>
        <p:spPr>
          <a:xfrm>
            <a:off x="7033371" y="3554150"/>
            <a:ext cx="1" cy="42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886869" y="1143279"/>
            <a:ext cx="2306452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손님이 앉았을 경우</a:t>
            </a:r>
            <a:endParaRPr lang="en-US" altLang="ko-KR" dirty="0"/>
          </a:p>
          <a:p>
            <a:pPr algn="ctr"/>
            <a:r>
              <a:rPr lang="ko-KR" altLang="en-US" dirty="0"/>
              <a:t>음성 안내 시작</a:t>
            </a:r>
          </a:p>
        </p:txBody>
      </p:sp>
      <p:cxnSp>
        <p:nvCxnSpPr>
          <p:cNvPr id="15" name="직선 화살표 연결선 14"/>
          <p:cNvCxnSpPr>
            <a:stCxn id="6" idx="2"/>
          </p:cNvCxnSpPr>
          <p:nvPr/>
        </p:nvCxnSpPr>
        <p:spPr>
          <a:xfrm>
            <a:off x="7040095" y="1714779"/>
            <a:ext cx="0" cy="18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다이아몬드 41"/>
          <p:cNvSpPr/>
          <p:nvPr/>
        </p:nvSpPr>
        <p:spPr>
          <a:xfrm>
            <a:off x="5722283" y="1874494"/>
            <a:ext cx="2622176" cy="716191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화면을 짧게 터치하였는가</a:t>
            </a:r>
          </a:p>
        </p:txBody>
      </p:sp>
      <p:cxnSp>
        <p:nvCxnSpPr>
          <p:cNvPr id="47" name="직선 화살표 연결선 46"/>
          <p:cNvCxnSpPr>
            <a:cxnSpLocks/>
            <a:stCxn id="42" idx="2"/>
            <a:endCxn id="4" idx="0"/>
          </p:cNvCxnSpPr>
          <p:nvPr/>
        </p:nvCxnSpPr>
        <p:spPr>
          <a:xfrm>
            <a:off x="7033371" y="2590685"/>
            <a:ext cx="0" cy="34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3073494" y="1955792"/>
            <a:ext cx="2066364" cy="5597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직원호출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다이아몬드 48"/>
          <p:cNvSpPr/>
          <p:nvPr/>
        </p:nvSpPr>
        <p:spPr>
          <a:xfrm>
            <a:off x="192115" y="2659255"/>
            <a:ext cx="2638425" cy="886076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직원이 직접 주문을 받는가</a:t>
            </a:r>
          </a:p>
        </p:txBody>
      </p:sp>
      <p:cxnSp>
        <p:nvCxnSpPr>
          <p:cNvPr id="51" name="직선 화살표 연결선 50"/>
          <p:cNvCxnSpPr>
            <a:stCxn id="42" idx="1"/>
            <a:endCxn id="48" idx="3"/>
          </p:cNvCxnSpPr>
          <p:nvPr/>
        </p:nvCxnSpPr>
        <p:spPr>
          <a:xfrm flipH="1">
            <a:off x="5139858" y="2232590"/>
            <a:ext cx="582425" cy="3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48" idx="1"/>
            <a:endCxn id="49" idx="0"/>
          </p:cNvCxnSpPr>
          <p:nvPr/>
        </p:nvCxnSpPr>
        <p:spPr>
          <a:xfrm rot="10800000" flipV="1">
            <a:off x="1511328" y="2235679"/>
            <a:ext cx="1562166" cy="423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49" idx="3"/>
          </p:cNvCxnSpPr>
          <p:nvPr/>
        </p:nvCxnSpPr>
        <p:spPr>
          <a:xfrm>
            <a:off x="2830540" y="3102293"/>
            <a:ext cx="30064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49" idx="2"/>
            <a:endCxn id="24" idx="1"/>
          </p:cNvCxnSpPr>
          <p:nvPr/>
        </p:nvCxnSpPr>
        <p:spPr>
          <a:xfrm rot="16200000" flipH="1">
            <a:off x="1262900" y="3793758"/>
            <a:ext cx="2448408" cy="195155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42337" y="3544465"/>
            <a:ext cx="95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40095" y="2497461"/>
            <a:ext cx="95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229623" y="1852851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493028" y="2671764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961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그림 86">
            <a:extLst>
              <a:ext uri="{FF2B5EF4-FFF2-40B4-BE49-F238E27FC236}">
                <a16:creationId xmlns:a16="http://schemas.microsoft.com/office/drawing/2014/main" id="{2D5B0373-4F74-4133-95BA-648F92229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247553" y="173860"/>
            <a:ext cx="1882073" cy="58184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5" name="다이아몬드 4"/>
          <p:cNvSpPr/>
          <p:nvPr/>
        </p:nvSpPr>
        <p:spPr>
          <a:xfrm>
            <a:off x="764098" y="1004915"/>
            <a:ext cx="2858921" cy="851810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호출이 주방에서 왔는가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05153" y="2033270"/>
            <a:ext cx="1734671" cy="5109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음식 받기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09393" y="2799754"/>
            <a:ext cx="2126192" cy="5791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배정받은 테이블로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출발하기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369829" y="3585797"/>
            <a:ext cx="2205320" cy="605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도착 후 대기</a:t>
            </a:r>
          </a:p>
        </p:txBody>
      </p:sp>
      <p:sp>
        <p:nvSpPr>
          <p:cNvPr id="9" name="다이아몬드 8"/>
          <p:cNvSpPr/>
          <p:nvPr/>
        </p:nvSpPr>
        <p:spPr>
          <a:xfrm>
            <a:off x="4109938" y="4342452"/>
            <a:ext cx="2725101" cy="766482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음식이 다 내려졌는가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32693" y="5214832"/>
            <a:ext cx="2679589" cy="551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대기 장소로 돌아가기</a:t>
            </a:r>
          </a:p>
        </p:txBody>
      </p:sp>
      <p:sp>
        <p:nvSpPr>
          <p:cNvPr id="11" name="타원 10"/>
          <p:cNvSpPr/>
          <p:nvPr/>
        </p:nvSpPr>
        <p:spPr>
          <a:xfrm>
            <a:off x="4870214" y="5968901"/>
            <a:ext cx="1204546" cy="709071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911104" y="1140171"/>
            <a:ext cx="2435468" cy="5588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호출한 테이블로 이동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794981" y="1113275"/>
            <a:ext cx="2205320" cy="605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도착 후 대기</a:t>
            </a:r>
          </a:p>
        </p:txBody>
      </p:sp>
      <p:sp>
        <p:nvSpPr>
          <p:cNvPr id="14" name="다이아몬드 13"/>
          <p:cNvSpPr/>
          <p:nvPr/>
        </p:nvSpPr>
        <p:spPr>
          <a:xfrm>
            <a:off x="7535090" y="2015135"/>
            <a:ext cx="2725101" cy="766482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식기를 다 받았는가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983237" y="3061159"/>
            <a:ext cx="1828800" cy="4396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주방으로 출발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913287" y="3835143"/>
            <a:ext cx="1968701" cy="60511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주방도착</a:t>
            </a:r>
            <a:r>
              <a:rPr lang="ko-KR" altLang="en-US" dirty="0">
                <a:solidFill>
                  <a:schemeClr val="tx1"/>
                </a:solidFill>
              </a:rPr>
              <a:t> 후 대기</a:t>
            </a:r>
          </a:p>
        </p:txBody>
      </p:sp>
      <p:sp>
        <p:nvSpPr>
          <p:cNvPr id="17" name="다이아몬드 16"/>
          <p:cNvSpPr/>
          <p:nvPr/>
        </p:nvSpPr>
        <p:spPr>
          <a:xfrm>
            <a:off x="7483884" y="4831591"/>
            <a:ext cx="2827505" cy="766482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식기가 다 내려졌는가</a:t>
            </a:r>
          </a:p>
        </p:txBody>
      </p:sp>
      <p:cxnSp>
        <p:nvCxnSpPr>
          <p:cNvPr id="19" name="직선 화살표 연결선 18"/>
          <p:cNvCxnSpPr>
            <a:cxnSpLocks/>
            <a:stCxn id="4" idx="4"/>
            <a:endCxn id="5" idx="0"/>
          </p:cNvCxnSpPr>
          <p:nvPr/>
        </p:nvCxnSpPr>
        <p:spPr>
          <a:xfrm>
            <a:off x="2188590" y="755704"/>
            <a:ext cx="4969" cy="249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  <a:stCxn id="5" idx="3"/>
          </p:cNvCxnSpPr>
          <p:nvPr/>
        </p:nvCxnSpPr>
        <p:spPr>
          <a:xfrm>
            <a:off x="3623019" y="1430820"/>
            <a:ext cx="1219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3"/>
            <a:endCxn id="13" idx="1"/>
          </p:cNvCxnSpPr>
          <p:nvPr/>
        </p:nvCxnSpPr>
        <p:spPr>
          <a:xfrm flipV="1">
            <a:off x="7346572" y="1415834"/>
            <a:ext cx="448409" cy="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3" idx="2"/>
            <a:endCxn id="14" idx="0"/>
          </p:cNvCxnSpPr>
          <p:nvPr/>
        </p:nvCxnSpPr>
        <p:spPr>
          <a:xfrm>
            <a:off x="8897641" y="1718392"/>
            <a:ext cx="0" cy="296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4" idx="2"/>
            <a:endCxn id="15" idx="0"/>
          </p:cNvCxnSpPr>
          <p:nvPr/>
        </p:nvCxnSpPr>
        <p:spPr>
          <a:xfrm flipH="1">
            <a:off x="8897637" y="2781617"/>
            <a:ext cx="4" cy="27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5" idx="2"/>
            <a:endCxn id="16" idx="0"/>
          </p:cNvCxnSpPr>
          <p:nvPr/>
        </p:nvCxnSpPr>
        <p:spPr>
          <a:xfrm>
            <a:off x="8897637" y="3500774"/>
            <a:ext cx="1" cy="33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cxnSpLocks/>
            <a:stCxn id="6" idx="2"/>
            <a:endCxn id="7" idx="0"/>
          </p:cNvCxnSpPr>
          <p:nvPr/>
        </p:nvCxnSpPr>
        <p:spPr>
          <a:xfrm>
            <a:off x="5472489" y="2544259"/>
            <a:ext cx="0" cy="255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cxnSpLocks/>
            <a:stCxn id="7" idx="2"/>
          </p:cNvCxnSpPr>
          <p:nvPr/>
        </p:nvCxnSpPr>
        <p:spPr>
          <a:xfrm>
            <a:off x="5472489" y="3378917"/>
            <a:ext cx="0" cy="206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8" idx="2"/>
            <a:endCxn id="9" idx="0"/>
          </p:cNvCxnSpPr>
          <p:nvPr/>
        </p:nvCxnSpPr>
        <p:spPr>
          <a:xfrm>
            <a:off x="5472489" y="4190914"/>
            <a:ext cx="0" cy="151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9" idx="2"/>
            <a:endCxn id="10" idx="0"/>
          </p:cNvCxnSpPr>
          <p:nvPr/>
        </p:nvCxnSpPr>
        <p:spPr>
          <a:xfrm flipH="1">
            <a:off x="5472488" y="5108934"/>
            <a:ext cx="1" cy="105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cxnSpLocks/>
            <a:stCxn id="10" idx="2"/>
            <a:endCxn id="11" idx="0"/>
          </p:cNvCxnSpPr>
          <p:nvPr/>
        </p:nvCxnSpPr>
        <p:spPr>
          <a:xfrm flipH="1">
            <a:off x="5472487" y="5766162"/>
            <a:ext cx="1" cy="202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9" idx="3"/>
            <a:endCxn id="8" idx="3"/>
          </p:cNvCxnSpPr>
          <p:nvPr/>
        </p:nvCxnSpPr>
        <p:spPr>
          <a:xfrm flipH="1" flipV="1">
            <a:off x="6575149" y="3888356"/>
            <a:ext cx="259890" cy="837337"/>
          </a:xfrm>
          <a:prstGeom prst="bentConnector3">
            <a:avLst>
              <a:gd name="adj1" fmla="val -8796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14" idx="3"/>
            <a:endCxn id="13" idx="3"/>
          </p:cNvCxnSpPr>
          <p:nvPr/>
        </p:nvCxnSpPr>
        <p:spPr>
          <a:xfrm flipH="1" flipV="1">
            <a:off x="10000301" y="1415834"/>
            <a:ext cx="259890" cy="982542"/>
          </a:xfrm>
          <a:prstGeom prst="bentConnector3">
            <a:avLst>
              <a:gd name="adj1" fmla="val -8796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17" idx="3"/>
            <a:endCxn id="16" idx="3"/>
          </p:cNvCxnSpPr>
          <p:nvPr/>
        </p:nvCxnSpPr>
        <p:spPr>
          <a:xfrm flipH="1" flipV="1">
            <a:off x="9881988" y="4137702"/>
            <a:ext cx="429401" cy="1077130"/>
          </a:xfrm>
          <a:prstGeom prst="bentConnector3">
            <a:avLst>
              <a:gd name="adj1" fmla="val -53237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329705" y="1790651"/>
            <a:ext cx="95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42649" y="4928797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005991" y="2720298"/>
            <a:ext cx="95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173071" y="5442166"/>
            <a:ext cx="95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421561" y="1063682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498807" y="4327405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000301" y="2060489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644503" y="5105592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/>
          <p:cNvCxnSpPr>
            <a:stCxn id="16" idx="2"/>
            <a:endCxn id="17" idx="0"/>
          </p:cNvCxnSpPr>
          <p:nvPr/>
        </p:nvCxnSpPr>
        <p:spPr>
          <a:xfrm flipH="1">
            <a:off x="8897637" y="4440260"/>
            <a:ext cx="1" cy="391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7" idx="1"/>
            <a:endCxn id="10" idx="3"/>
          </p:cNvCxnSpPr>
          <p:nvPr/>
        </p:nvCxnSpPr>
        <p:spPr>
          <a:xfrm rot="10800000" flipV="1">
            <a:off x="6812282" y="5214831"/>
            <a:ext cx="671602" cy="27566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다이아몬드 42"/>
          <p:cNvSpPr/>
          <p:nvPr/>
        </p:nvSpPr>
        <p:spPr>
          <a:xfrm>
            <a:off x="753770" y="2082944"/>
            <a:ext cx="2897217" cy="1033755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매장에 손님이 있는가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29980" y="3533951"/>
            <a:ext cx="2171700" cy="4697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청소시작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다이아몬드 46"/>
          <p:cNvSpPr/>
          <p:nvPr/>
        </p:nvSpPr>
        <p:spPr>
          <a:xfrm>
            <a:off x="95704" y="4312266"/>
            <a:ext cx="3223879" cy="941047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청소가 끝나거나 손님이 왔는가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76761" y="5582819"/>
            <a:ext cx="2482371" cy="47436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청소중지</a:t>
            </a:r>
          </a:p>
        </p:txBody>
      </p:sp>
      <p:cxnSp>
        <p:nvCxnSpPr>
          <p:cNvPr id="66" name="직선 화살표 연결선 65"/>
          <p:cNvCxnSpPr>
            <a:cxnSpLocks/>
            <a:stCxn id="47" idx="2"/>
            <a:endCxn id="64" idx="0"/>
          </p:cNvCxnSpPr>
          <p:nvPr/>
        </p:nvCxnSpPr>
        <p:spPr>
          <a:xfrm>
            <a:off x="1707644" y="5253313"/>
            <a:ext cx="10303" cy="32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cxnSpLocks/>
            <a:stCxn id="45" idx="2"/>
            <a:endCxn id="47" idx="0"/>
          </p:cNvCxnSpPr>
          <p:nvPr/>
        </p:nvCxnSpPr>
        <p:spPr>
          <a:xfrm flipH="1">
            <a:off x="1707644" y="4003694"/>
            <a:ext cx="8186" cy="308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cxnSpLocks/>
            <a:stCxn id="5" idx="2"/>
            <a:endCxn id="43" idx="0"/>
          </p:cNvCxnSpPr>
          <p:nvPr/>
        </p:nvCxnSpPr>
        <p:spPr>
          <a:xfrm>
            <a:off x="2193559" y="1856725"/>
            <a:ext cx="8820" cy="226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129626" y="2076393"/>
            <a:ext cx="95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342145" y="2953827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923210" y="4413457"/>
            <a:ext cx="107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945970" y="5105592"/>
            <a:ext cx="95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2" name="꺾인 연결선 91"/>
          <p:cNvCxnSpPr>
            <a:cxnSpLocks/>
            <a:stCxn id="47" idx="3"/>
            <a:endCxn id="45" idx="3"/>
          </p:cNvCxnSpPr>
          <p:nvPr/>
        </p:nvCxnSpPr>
        <p:spPr>
          <a:xfrm flipH="1" flipV="1">
            <a:off x="2801680" y="3768823"/>
            <a:ext cx="517903" cy="1013967"/>
          </a:xfrm>
          <a:prstGeom prst="bentConnector3">
            <a:avLst>
              <a:gd name="adj1" fmla="val -4414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34CC043-2BC6-48CD-B702-75D2F28D2B74}"/>
              </a:ext>
            </a:extLst>
          </p:cNvPr>
          <p:cNvCxnSpPr>
            <a:stCxn id="43" idx="3"/>
            <a:endCxn id="6" idx="1"/>
          </p:cNvCxnSpPr>
          <p:nvPr/>
        </p:nvCxnSpPr>
        <p:spPr>
          <a:xfrm flipV="1">
            <a:off x="3650987" y="2288765"/>
            <a:ext cx="954166" cy="3110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4F8674AB-C52D-4D07-838A-AC35CDB2D5E0}"/>
              </a:ext>
            </a:extLst>
          </p:cNvPr>
          <p:cNvCxnSpPr>
            <a:cxnSpLocks/>
            <a:stCxn id="64" idx="3"/>
            <a:endCxn id="10" idx="1"/>
          </p:cNvCxnSpPr>
          <p:nvPr/>
        </p:nvCxnSpPr>
        <p:spPr>
          <a:xfrm flipV="1">
            <a:off x="2959132" y="5490497"/>
            <a:ext cx="1173561" cy="3295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63DCB0FD-2177-4BA9-8C89-A21E7FBA27B0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 rot="5400000">
            <a:off x="1750479" y="3082051"/>
            <a:ext cx="417252" cy="4865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363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별: 꼭짓점 5개 4">
            <a:extLst>
              <a:ext uri="{FF2B5EF4-FFF2-40B4-BE49-F238E27FC236}">
                <a16:creationId xmlns:a16="http://schemas.microsoft.com/office/drawing/2014/main" id="{E175DCEC-1BCE-DE30-6AD2-28550993C3EE}"/>
              </a:ext>
            </a:extLst>
          </p:cNvPr>
          <p:cNvSpPr/>
          <p:nvPr/>
        </p:nvSpPr>
        <p:spPr>
          <a:xfrm>
            <a:off x="3109309" y="-1"/>
            <a:ext cx="1961930" cy="1760482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CFAEFB-C6C8-28D0-344E-91301E09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 Light"/>
              </a:rPr>
              <a:t>이것으로    </a:t>
            </a:r>
            <a:r>
              <a:rPr lang="ko-KR" altLang="en-US" b="1" dirty="0">
                <a:ea typeface="맑은 고딕"/>
                <a:cs typeface="Calibri Light"/>
              </a:rPr>
              <a:t>5</a:t>
            </a:r>
            <a:r>
              <a:rPr lang="ko-KR" altLang="en-US" dirty="0">
                <a:ea typeface="맑은 고딕"/>
                <a:cs typeface="Calibri Light"/>
              </a:rPr>
              <a:t>조    발표를 마치겠습니다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BAF746-DDD0-6B04-81C3-10A4072C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ko-KR" altLang="en-US" sz="4300" dirty="0">
                <a:ea typeface="맑은 고딕"/>
                <a:cs typeface="Calibri"/>
              </a:rPr>
              <a:t> </a:t>
            </a:r>
            <a:r>
              <a:rPr lang="ko-KR" altLang="en-US" sz="9600" dirty="0">
                <a:ea typeface="맑은 고딕"/>
                <a:cs typeface="Calibri"/>
              </a:rPr>
              <a:t>감사합니다</a:t>
            </a:r>
            <a:endParaRPr lang="ko-KR" sz="9600" dirty="0">
              <a:cs typeface="Calibri" panose="020F0502020204030204"/>
            </a:endParaRPr>
          </a:p>
        </p:txBody>
      </p:sp>
      <p:pic>
        <p:nvPicPr>
          <p:cNvPr id="6" name="그림 6" descr="텍스트, 벡터 그래픽이(가) 표시된 사진&#10;&#10;자동 생성된 설명">
            <a:extLst>
              <a:ext uri="{FF2B5EF4-FFF2-40B4-BE49-F238E27FC236}">
                <a16:creationId xmlns:a16="http://schemas.microsoft.com/office/drawing/2014/main" id="{BFC88E29-ABC8-54CF-B86D-9D786EC6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61" y="3944116"/>
            <a:ext cx="2788526" cy="2788526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3FAB0E1-41EB-43CD-3C08-0371AC175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013" y="3698875"/>
            <a:ext cx="3147629" cy="315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00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4" descr="텍스트, 실내, 주방, 열기이(가) 표시된 사진&#10;&#10;자동 생성된 설명">
            <a:extLst>
              <a:ext uri="{FF2B5EF4-FFF2-40B4-BE49-F238E27FC236}">
                <a16:creationId xmlns:a16="http://schemas.microsoft.com/office/drawing/2014/main" id="{9A12FC16-C7F0-E7EC-CF11-9EE90CE6B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FFFFF"/>
                </a:solidFill>
                <a:ea typeface="맑은 고딕"/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dirty="0">
                <a:solidFill>
                  <a:srgbClr val="FFFFFF"/>
                </a:solidFill>
                <a:ea typeface="맑은 고딕"/>
              </a:rPr>
              <a:t>자료수집</a:t>
            </a:r>
            <a:endParaRPr lang="en-US" altLang="ko-KR" b="1">
              <a:solidFill>
                <a:srgbClr val="FFFFFF"/>
              </a:solidFill>
              <a:ea typeface="맑은 고딕"/>
              <a:cs typeface="Calibri"/>
            </a:endParaRPr>
          </a:p>
          <a:p>
            <a:r>
              <a:rPr lang="ko-KR" altLang="en-US" b="1" dirty="0">
                <a:solidFill>
                  <a:srgbClr val="FFFFFF"/>
                </a:solidFill>
                <a:ea typeface="맑은 고딕"/>
              </a:rPr>
              <a:t>자료분석</a:t>
            </a:r>
            <a:endParaRPr lang="en-US" altLang="ko-KR" b="1">
              <a:solidFill>
                <a:srgbClr val="FFFFFF"/>
              </a:solidFill>
              <a:ea typeface="맑은 고딕"/>
              <a:cs typeface="Calibri"/>
            </a:endParaRPr>
          </a:p>
          <a:p>
            <a:r>
              <a:rPr lang="ko-KR" altLang="en-US" b="1" dirty="0">
                <a:solidFill>
                  <a:srgbClr val="FFFFFF"/>
                </a:solidFill>
                <a:ea typeface="맑은 고딕"/>
              </a:rPr>
              <a:t>자료구조화</a:t>
            </a:r>
            <a:endParaRPr lang="en-US" altLang="ko-KR" b="1">
              <a:solidFill>
                <a:srgbClr val="FFFFFF"/>
              </a:solidFill>
              <a:ea typeface="맑은 고딕"/>
              <a:cs typeface="Calibri"/>
            </a:endParaRPr>
          </a:p>
          <a:p>
            <a:r>
              <a:rPr lang="ko-KR" altLang="en-US" b="1" dirty="0">
                <a:solidFill>
                  <a:srgbClr val="FFFFFF"/>
                </a:solidFill>
                <a:ea typeface="맑은 고딕"/>
              </a:rPr>
              <a:t>분해</a:t>
            </a:r>
            <a:endParaRPr lang="en-US" altLang="ko-KR" b="1">
              <a:solidFill>
                <a:srgbClr val="FFFFFF"/>
              </a:solidFill>
              <a:ea typeface="맑은 고딕"/>
              <a:cs typeface="Calibri"/>
            </a:endParaRPr>
          </a:p>
          <a:p>
            <a:r>
              <a:rPr lang="ko-KR" altLang="en-US" b="1" dirty="0">
                <a:solidFill>
                  <a:srgbClr val="FFFFFF"/>
                </a:solidFill>
                <a:ea typeface="맑은 고딕"/>
              </a:rPr>
              <a:t>모델링</a:t>
            </a:r>
            <a:endParaRPr lang="en-US" altLang="ko-KR" b="1">
              <a:solidFill>
                <a:srgbClr val="FFFFFF"/>
              </a:solidFill>
              <a:ea typeface="맑은 고딕"/>
              <a:cs typeface="Calibri"/>
            </a:endParaRPr>
          </a:p>
          <a:p>
            <a:r>
              <a:rPr lang="ko-KR" altLang="en-US" b="1" dirty="0">
                <a:solidFill>
                  <a:srgbClr val="FFFFFF"/>
                </a:solidFill>
                <a:ea typeface="맑은 고딕"/>
              </a:rPr>
              <a:t>알고리즘</a:t>
            </a:r>
            <a:endParaRPr lang="en-US" altLang="ko-KR" b="1" dirty="0">
              <a:solidFill>
                <a:srgbClr val="FFFFFF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28353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5" descr="텍스트, 벽, 실내이(가) 표시된 사진&#10;&#10;자동 생성된 설명">
            <a:extLst>
              <a:ext uri="{FF2B5EF4-FFF2-40B4-BE49-F238E27FC236}">
                <a16:creationId xmlns:a16="http://schemas.microsoft.com/office/drawing/2014/main" id="{40739C4F-6D87-29A8-9839-A36A6C5E3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6" b="33194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3468" y="609600"/>
            <a:ext cx="3992700" cy="38771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kern="1200" dirty="0">
                <a:latin typeface="+mj-lt"/>
                <a:ea typeface="맑은 고딕"/>
                <a:cs typeface="+mj-cs"/>
              </a:rPr>
              <a:t>자료수집</a:t>
            </a:r>
          </a:p>
        </p:txBody>
      </p:sp>
      <p:pic>
        <p:nvPicPr>
          <p:cNvPr id="3" name="그림 5" descr="텍스트, 벡터그래픽, 클립아트이(가) 표시된 사진&#10;&#10;자동 생성된 설명">
            <a:extLst>
              <a:ext uri="{FF2B5EF4-FFF2-40B4-BE49-F238E27FC236}">
                <a16:creationId xmlns:a16="http://schemas.microsoft.com/office/drawing/2014/main" id="{42874D53-C2FB-80F7-25CE-A6DDEEB75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74" y="3279569"/>
            <a:ext cx="2970068" cy="29700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6760" b="-1"/>
          <a:stretch/>
        </p:blipFill>
        <p:spPr>
          <a:xfrm>
            <a:off x="4467935" y="3360215"/>
            <a:ext cx="7724065" cy="34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7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6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79831"/>
            <a:ext cx="10905066" cy="4498338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56D90994-6714-43DD-08CF-19C4B1BA5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770" y="3131498"/>
            <a:ext cx="2534639" cy="25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5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8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17000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31" name="Group 1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32" name="Freeform: Shape 1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016" y="329546"/>
            <a:ext cx="4702284" cy="36445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306908" y="1784838"/>
            <a:ext cx="885092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2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3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ko-KR" altLang="en-US" sz="4000">
                <a:solidFill>
                  <a:srgbClr val="FFFFFF"/>
                </a:solidFill>
              </a:rPr>
              <a:t>자료분석</a:t>
            </a: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063056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731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구름 10">
            <a:extLst>
              <a:ext uri="{FF2B5EF4-FFF2-40B4-BE49-F238E27FC236}">
                <a16:creationId xmlns:a16="http://schemas.microsoft.com/office/drawing/2014/main" id="{AF161C2F-1558-443B-0160-D9A4B6E69A7E}"/>
              </a:ext>
            </a:extLst>
          </p:cNvPr>
          <p:cNvSpPr/>
          <p:nvPr/>
        </p:nvSpPr>
        <p:spPr>
          <a:xfrm>
            <a:off x="227611" y="59377"/>
            <a:ext cx="4522518" cy="1909947"/>
          </a:xfrm>
          <a:prstGeom prst="cloud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 구조화</a:t>
            </a:r>
          </a:p>
        </p:txBody>
      </p:sp>
      <p:sp>
        <p:nvSpPr>
          <p:cNvPr id="4" name="타원 3"/>
          <p:cNvSpPr/>
          <p:nvPr/>
        </p:nvSpPr>
        <p:spPr>
          <a:xfrm>
            <a:off x="4923692" y="2716823"/>
            <a:ext cx="1556239" cy="1371600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태블릿</a:t>
            </a:r>
            <a:endParaRPr lang="en-US" altLang="ko-KR" dirty="0"/>
          </a:p>
          <a:p>
            <a:pPr algn="ctr"/>
            <a:r>
              <a:rPr lang="ko-KR" altLang="en-US" dirty="0" err="1"/>
              <a:t>메뉴판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217986" y="2945425"/>
            <a:ext cx="914400" cy="9144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655777" y="1403655"/>
            <a:ext cx="914400" cy="9144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기능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690948" y="4724400"/>
            <a:ext cx="914400" cy="9144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</a:t>
            </a:r>
          </a:p>
        </p:txBody>
      </p:sp>
      <p:cxnSp>
        <p:nvCxnSpPr>
          <p:cNvPr id="12" name="꺾인 연결선 11"/>
          <p:cNvCxnSpPr>
            <a:stCxn id="8" idx="3"/>
            <a:endCxn id="4" idx="2"/>
          </p:cNvCxnSpPr>
          <p:nvPr/>
        </p:nvCxnSpPr>
        <p:spPr>
          <a:xfrm flipV="1">
            <a:off x="4132386" y="3402623"/>
            <a:ext cx="791306" cy="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4" idx="0"/>
            <a:endCxn id="9" idx="1"/>
          </p:cNvCxnSpPr>
          <p:nvPr/>
        </p:nvCxnSpPr>
        <p:spPr>
          <a:xfrm rot="5400000" flipH="1" flipV="1">
            <a:off x="5750810" y="1811857"/>
            <a:ext cx="855968" cy="95396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4" idx="4"/>
            <a:endCxn id="10" idx="1"/>
          </p:cNvCxnSpPr>
          <p:nvPr/>
        </p:nvCxnSpPr>
        <p:spPr>
          <a:xfrm rot="16200000" flipH="1">
            <a:off x="5649792" y="4140443"/>
            <a:ext cx="1093177" cy="98913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1351869" y="3634153"/>
            <a:ext cx="1329788" cy="45426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결제</a:t>
            </a:r>
            <a:endParaRPr lang="ko-KR" altLang="en-US" dirty="0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351869" y="2750344"/>
            <a:ext cx="1329788" cy="4572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주문</a:t>
            </a:r>
            <a:endParaRPr lang="en-US" altLang="ko-KR" dirty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16763" y="4589612"/>
            <a:ext cx="18473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ko-KR" altLang="en-US" dirty="0">
              <a:ea typeface="맑은 고딕"/>
              <a:cs typeface="Calibri"/>
            </a:endParaRPr>
          </a:p>
        </p:txBody>
      </p:sp>
      <p:cxnSp>
        <p:nvCxnSpPr>
          <p:cNvPr id="26" name="직선 연결선 25"/>
          <p:cNvCxnSpPr>
            <a:stCxn id="22" idx="3"/>
            <a:endCxn id="8" idx="1"/>
          </p:cNvCxnSpPr>
          <p:nvPr/>
        </p:nvCxnSpPr>
        <p:spPr>
          <a:xfrm>
            <a:off x="2681657" y="2978944"/>
            <a:ext cx="536329" cy="423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8" idx="1"/>
            <a:endCxn id="21" idx="3"/>
          </p:cNvCxnSpPr>
          <p:nvPr/>
        </p:nvCxnSpPr>
        <p:spPr>
          <a:xfrm flipH="1">
            <a:off x="2681657" y="3402625"/>
            <a:ext cx="536329" cy="458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  <a:stCxn id="21" idx="2"/>
          </p:cNvCxnSpPr>
          <p:nvPr/>
        </p:nvCxnSpPr>
        <p:spPr>
          <a:xfrm flipH="1">
            <a:off x="1040811" y="4088422"/>
            <a:ext cx="975952" cy="778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21" idx="2"/>
            <a:endCxn id="23" idx="0"/>
          </p:cNvCxnSpPr>
          <p:nvPr/>
        </p:nvCxnSpPr>
        <p:spPr>
          <a:xfrm>
            <a:off x="2016763" y="4088422"/>
            <a:ext cx="715820" cy="778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8182705" y="411760"/>
            <a:ext cx="1670539" cy="4572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메뉴선택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182705" y="1048850"/>
            <a:ext cx="1670539" cy="4572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주문내역확인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8182705" y="1632622"/>
            <a:ext cx="1670539" cy="4572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결제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182705" y="2269712"/>
            <a:ext cx="1670539" cy="4572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직원호출</a:t>
            </a:r>
            <a:endParaRPr lang="ko-KR" altLang="en-US" dirty="0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182705" y="2906802"/>
            <a:ext cx="1670539" cy="4572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음성인식</a:t>
            </a:r>
            <a:r>
              <a:rPr lang="en-US" altLang="ko-KR" dirty="0">
                <a:solidFill>
                  <a:schemeClr val="tx1"/>
                </a:solidFill>
                <a:ea typeface="맑은 고딕"/>
              </a:rPr>
              <a:t>,</a:t>
            </a:r>
            <a:r>
              <a:rPr lang="ko-KR" altLang="en-US" dirty="0">
                <a:solidFill>
                  <a:schemeClr val="tx1"/>
                </a:solidFill>
                <a:ea typeface="맑은 고딕"/>
              </a:rPr>
              <a:t>안내</a:t>
            </a:r>
          </a:p>
        </p:txBody>
      </p:sp>
      <p:cxnSp>
        <p:nvCxnSpPr>
          <p:cNvPr id="42" name="직선 연결선 41"/>
          <p:cNvCxnSpPr>
            <a:stCxn id="9" idx="3"/>
            <a:endCxn id="36" idx="1"/>
          </p:cNvCxnSpPr>
          <p:nvPr/>
        </p:nvCxnSpPr>
        <p:spPr>
          <a:xfrm flipV="1">
            <a:off x="7570177" y="640360"/>
            <a:ext cx="612528" cy="1220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9" idx="3"/>
            <a:endCxn id="37" idx="1"/>
          </p:cNvCxnSpPr>
          <p:nvPr/>
        </p:nvCxnSpPr>
        <p:spPr>
          <a:xfrm flipV="1">
            <a:off x="7570177" y="1277450"/>
            <a:ext cx="612528" cy="583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9" idx="3"/>
            <a:endCxn id="38" idx="1"/>
          </p:cNvCxnSpPr>
          <p:nvPr/>
        </p:nvCxnSpPr>
        <p:spPr>
          <a:xfrm>
            <a:off x="7570177" y="1860855"/>
            <a:ext cx="612528" cy="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9" idx="3"/>
            <a:endCxn id="39" idx="1"/>
          </p:cNvCxnSpPr>
          <p:nvPr/>
        </p:nvCxnSpPr>
        <p:spPr>
          <a:xfrm>
            <a:off x="7570177" y="1860855"/>
            <a:ext cx="612528" cy="637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9" idx="3"/>
            <a:endCxn id="40" idx="1"/>
          </p:cNvCxnSpPr>
          <p:nvPr/>
        </p:nvCxnSpPr>
        <p:spPr>
          <a:xfrm>
            <a:off x="7570177" y="1860855"/>
            <a:ext cx="612528" cy="1274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8182705" y="4176349"/>
            <a:ext cx="1670539" cy="395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메뉴관리</a:t>
            </a:r>
            <a:endParaRPr lang="ko-KR" altLang="en-US" dirty="0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8182705" y="4658460"/>
            <a:ext cx="1670539" cy="395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주문관리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182705" y="5140571"/>
            <a:ext cx="1670539" cy="395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매출관리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8182705" y="5622682"/>
            <a:ext cx="1670539" cy="3956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호출확인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  <p:cxnSp>
        <p:nvCxnSpPr>
          <p:cNvPr id="57" name="직선 연결선 56"/>
          <p:cNvCxnSpPr>
            <a:stCxn id="10" idx="3"/>
            <a:endCxn id="52" idx="1"/>
          </p:cNvCxnSpPr>
          <p:nvPr/>
        </p:nvCxnSpPr>
        <p:spPr>
          <a:xfrm flipV="1">
            <a:off x="7605348" y="4374176"/>
            <a:ext cx="577357" cy="807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10" idx="3"/>
            <a:endCxn id="53" idx="1"/>
          </p:cNvCxnSpPr>
          <p:nvPr/>
        </p:nvCxnSpPr>
        <p:spPr>
          <a:xfrm flipV="1">
            <a:off x="7605348" y="4856287"/>
            <a:ext cx="577357" cy="325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10" idx="3"/>
            <a:endCxn id="54" idx="1"/>
          </p:cNvCxnSpPr>
          <p:nvPr/>
        </p:nvCxnSpPr>
        <p:spPr>
          <a:xfrm>
            <a:off x="7605348" y="5181600"/>
            <a:ext cx="577357" cy="156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10" idx="3"/>
            <a:endCxn id="55" idx="1"/>
          </p:cNvCxnSpPr>
          <p:nvPr/>
        </p:nvCxnSpPr>
        <p:spPr>
          <a:xfrm>
            <a:off x="7605348" y="5181600"/>
            <a:ext cx="577357" cy="638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20">
            <a:extLst>
              <a:ext uri="{FF2B5EF4-FFF2-40B4-BE49-F238E27FC236}">
                <a16:creationId xmlns:a16="http://schemas.microsoft.com/office/drawing/2014/main" id="{AD0A6CA9-250C-3BEC-DF30-FF06DB13DB7A}"/>
              </a:ext>
            </a:extLst>
          </p:cNvPr>
          <p:cNvSpPr/>
          <p:nvPr/>
        </p:nvSpPr>
        <p:spPr>
          <a:xfrm>
            <a:off x="421634" y="4831582"/>
            <a:ext cx="1329788" cy="4542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현금 결제</a:t>
            </a:r>
            <a:endParaRPr lang="ko-KR" altLang="en-US" dirty="0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7" name="모서리가 둥근 직사각형 20">
            <a:extLst>
              <a:ext uri="{FF2B5EF4-FFF2-40B4-BE49-F238E27FC236}">
                <a16:creationId xmlns:a16="http://schemas.microsoft.com/office/drawing/2014/main" id="{7E0B99AC-C220-2A76-3BB5-30E8A791A895}"/>
              </a:ext>
            </a:extLst>
          </p:cNvPr>
          <p:cNvSpPr/>
          <p:nvPr/>
        </p:nvSpPr>
        <p:spPr>
          <a:xfrm>
            <a:off x="2103973" y="4831582"/>
            <a:ext cx="1329788" cy="4542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카드 결제</a:t>
            </a:r>
            <a:endParaRPr lang="ko-KR" altLang="en-US" dirty="0">
              <a:solidFill>
                <a:schemeClr val="tx1"/>
              </a:solidFill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607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826975" y="2540976"/>
            <a:ext cx="1626577" cy="155623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0000"/>
                </a:solidFill>
              </a:rPr>
              <a:t>서빙로봇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16824" y="2861895"/>
            <a:ext cx="914400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고객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288823" y="1517406"/>
            <a:ext cx="914400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기능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288823" y="4478216"/>
            <a:ext cx="914400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관리자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650631" y="2294791"/>
            <a:ext cx="1380392" cy="56710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호출</a:t>
            </a:r>
            <a:endParaRPr lang="ko-KR" altLang="en-US" dirty="0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50631" y="3572608"/>
            <a:ext cx="1380392" cy="52460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식기반납</a:t>
            </a:r>
            <a:endParaRPr lang="ko-KR" altLang="en-US" dirty="0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893419" y="668215"/>
            <a:ext cx="1512277" cy="4044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자율주행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893419" y="1222131"/>
            <a:ext cx="1512277" cy="4044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충돌방지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93418" y="1776047"/>
            <a:ext cx="1512277" cy="4044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음식전달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893415" y="2329963"/>
            <a:ext cx="1512277" cy="4044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복귀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493365" y="4715608"/>
            <a:ext cx="2031023" cy="43961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테이블번호입력</a:t>
            </a:r>
          </a:p>
        </p:txBody>
      </p:sp>
      <p:cxnSp>
        <p:nvCxnSpPr>
          <p:cNvPr id="16" name="꺾인 연결선 15"/>
          <p:cNvCxnSpPr>
            <a:stCxn id="4" idx="2"/>
            <a:endCxn id="5" idx="3"/>
          </p:cNvCxnSpPr>
          <p:nvPr/>
        </p:nvCxnSpPr>
        <p:spPr>
          <a:xfrm rot="10800000">
            <a:off x="3631225" y="3319096"/>
            <a:ext cx="1195751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4" idx="0"/>
            <a:endCxn id="6" idx="1"/>
          </p:cNvCxnSpPr>
          <p:nvPr/>
        </p:nvCxnSpPr>
        <p:spPr>
          <a:xfrm rot="5400000" flipH="1" flipV="1">
            <a:off x="6181358" y="1433512"/>
            <a:ext cx="566370" cy="16485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" idx="4"/>
            <a:endCxn id="7" idx="1"/>
          </p:cNvCxnSpPr>
          <p:nvPr/>
        </p:nvCxnSpPr>
        <p:spPr>
          <a:xfrm rot="16200000" flipH="1">
            <a:off x="6045443" y="3692035"/>
            <a:ext cx="838201" cy="16485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6" idx="3"/>
            <a:endCxn id="10" idx="1"/>
          </p:cNvCxnSpPr>
          <p:nvPr/>
        </p:nvCxnSpPr>
        <p:spPr>
          <a:xfrm flipV="1">
            <a:off x="8203223" y="870439"/>
            <a:ext cx="690196" cy="1104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6" idx="3"/>
            <a:endCxn id="11" idx="1"/>
          </p:cNvCxnSpPr>
          <p:nvPr/>
        </p:nvCxnSpPr>
        <p:spPr>
          <a:xfrm flipV="1">
            <a:off x="8203223" y="1424355"/>
            <a:ext cx="690196" cy="550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6" idx="3"/>
            <a:endCxn id="12" idx="1"/>
          </p:cNvCxnSpPr>
          <p:nvPr/>
        </p:nvCxnSpPr>
        <p:spPr>
          <a:xfrm>
            <a:off x="8203223" y="1974606"/>
            <a:ext cx="690195" cy="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6" idx="3"/>
            <a:endCxn id="13" idx="1"/>
          </p:cNvCxnSpPr>
          <p:nvPr/>
        </p:nvCxnSpPr>
        <p:spPr>
          <a:xfrm>
            <a:off x="8203223" y="1974606"/>
            <a:ext cx="690192" cy="557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7" idx="3"/>
            <a:endCxn id="14" idx="1"/>
          </p:cNvCxnSpPr>
          <p:nvPr/>
        </p:nvCxnSpPr>
        <p:spPr>
          <a:xfrm>
            <a:off x="8203223" y="4935416"/>
            <a:ext cx="290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5" idx="1"/>
            <a:endCxn id="8" idx="3"/>
          </p:cNvCxnSpPr>
          <p:nvPr/>
        </p:nvCxnSpPr>
        <p:spPr>
          <a:xfrm flipH="1" flipV="1">
            <a:off x="2031023" y="2578343"/>
            <a:ext cx="685801" cy="740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5" idx="1"/>
            <a:endCxn id="9" idx="3"/>
          </p:cNvCxnSpPr>
          <p:nvPr/>
        </p:nvCxnSpPr>
        <p:spPr>
          <a:xfrm flipH="1">
            <a:off x="2031023" y="3319095"/>
            <a:ext cx="685801" cy="515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8893414" y="2836989"/>
            <a:ext cx="1512277" cy="4044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청소</a:t>
            </a:r>
          </a:p>
        </p:txBody>
      </p:sp>
      <p:cxnSp>
        <p:nvCxnSpPr>
          <p:cNvPr id="3" name="직선 연결선 2"/>
          <p:cNvCxnSpPr>
            <a:stCxn id="6" idx="3"/>
            <a:endCxn id="23" idx="1"/>
          </p:cNvCxnSpPr>
          <p:nvPr/>
        </p:nvCxnSpPr>
        <p:spPr>
          <a:xfrm>
            <a:off x="8203223" y="1974606"/>
            <a:ext cx="690191" cy="1064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65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44AAEE-3A5A-8A4E-B1FB-4206EE7C00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나누기 기호 2">
            <a:extLst>
              <a:ext uri="{FF2B5EF4-FFF2-40B4-BE49-F238E27FC236}">
                <a16:creationId xmlns:a16="http://schemas.microsoft.com/office/drawing/2014/main" id="{F83FD832-15C7-D657-A7F8-9D71083F1A17}"/>
              </a:ext>
            </a:extLst>
          </p:cNvPr>
          <p:cNvSpPr/>
          <p:nvPr/>
        </p:nvSpPr>
        <p:spPr>
          <a:xfrm>
            <a:off x="257297" y="-158338"/>
            <a:ext cx="2790700" cy="2840181"/>
          </a:xfrm>
          <a:prstGeom prst="mathDivid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86641" y="948995"/>
            <a:ext cx="10367159" cy="761485"/>
          </a:xfrm>
        </p:spPr>
        <p:txBody>
          <a:bodyPr/>
          <a:lstStyle/>
          <a:p>
            <a:r>
              <a:rPr lang="ko-KR" altLang="en-US" dirty="0"/>
              <a:t>분해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5057775" y="1664067"/>
            <a:ext cx="1883996" cy="542558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a typeface="맑은 고딕"/>
              </a:rPr>
              <a:t>태블릿 </a:t>
            </a:r>
            <a:r>
              <a:rPr lang="ko-KR" altLang="en-US" b="1" dirty="0" err="1">
                <a:solidFill>
                  <a:schemeClr val="tx1"/>
                </a:solidFill>
                <a:ea typeface="맑은 고딕"/>
              </a:rPr>
              <a:t>메뉴판</a:t>
            </a:r>
            <a:endParaRPr lang="ko-KR" altLang="en-US" b="1" dirty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09925" y="2638425"/>
            <a:ext cx="1847850" cy="4381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고객 기능</a:t>
            </a:r>
            <a:endParaRPr lang="ko-KR" altLang="en-US" dirty="0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173875" y="2644775"/>
            <a:ext cx="1847850" cy="4381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관리자 기능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225879" y="3638550"/>
            <a:ext cx="914400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주문내역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5414306" y="3638550"/>
            <a:ext cx="914400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결제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37452" y="3638550"/>
            <a:ext cx="914400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메뉴주문</a:t>
            </a:r>
          </a:p>
        </p:txBody>
      </p:sp>
      <p:cxnSp>
        <p:nvCxnSpPr>
          <p:cNvPr id="15" name="직선 연결선 14"/>
          <p:cNvCxnSpPr>
            <a:cxnSpLocks/>
            <a:stCxn id="5" idx="2"/>
            <a:endCxn id="11" idx="0"/>
          </p:cNvCxnSpPr>
          <p:nvPr/>
        </p:nvCxnSpPr>
        <p:spPr>
          <a:xfrm flipH="1">
            <a:off x="3494652" y="3076575"/>
            <a:ext cx="639198" cy="561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988714" y="4994605"/>
            <a:ext cx="914400" cy="914400"/>
          </a:xfrm>
          <a:prstGeom prst="roundRect">
            <a:avLst/>
          </a:prstGeom>
          <a:solidFill>
            <a:srgbClr val="F8FA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현금결제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920210" y="4994605"/>
            <a:ext cx="914400" cy="914400"/>
          </a:xfrm>
          <a:prstGeom prst="roundRect">
            <a:avLst/>
          </a:prstGeom>
          <a:solidFill>
            <a:srgbClr val="F8FA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카드결제</a:t>
            </a:r>
          </a:p>
        </p:txBody>
      </p:sp>
      <p:cxnSp>
        <p:nvCxnSpPr>
          <p:cNvPr id="19" name="꺾인 연결선 18"/>
          <p:cNvCxnSpPr>
            <a:stCxn id="16" idx="0"/>
            <a:endCxn id="17" idx="0"/>
          </p:cNvCxnSpPr>
          <p:nvPr/>
        </p:nvCxnSpPr>
        <p:spPr>
          <a:xfrm rot="5400000" flipH="1" flipV="1">
            <a:off x="5911662" y="4528857"/>
            <a:ext cx="12700" cy="931496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0" idx="2"/>
          </p:cNvCxnSpPr>
          <p:nvPr/>
        </p:nvCxnSpPr>
        <p:spPr>
          <a:xfrm>
            <a:off x="5871506" y="4552950"/>
            <a:ext cx="635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6609083" y="3644900"/>
            <a:ext cx="914400" cy="914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메뉴수정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640600" y="3650368"/>
            <a:ext cx="914400" cy="914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주문관리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8676871" y="3650368"/>
            <a:ext cx="914400" cy="914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매출확인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  <p:cxnSp>
        <p:nvCxnSpPr>
          <p:cNvPr id="26" name="꺾인 연결선 25"/>
          <p:cNvCxnSpPr>
            <a:stCxn id="7" idx="0"/>
            <a:endCxn id="5" idx="0"/>
          </p:cNvCxnSpPr>
          <p:nvPr/>
        </p:nvCxnSpPr>
        <p:spPr>
          <a:xfrm rot="16200000" flipV="1">
            <a:off x="6112650" y="659625"/>
            <a:ext cx="6350" cy="3963950"/>
          </a:xfrm>
          <a:prstGeom prst="bentConnector3">
            <a:avLst>
              <a:gd name="adj1" fmla="val 37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cxnSpLocks/>
            <a:stCxn id="4" idx="2"/>
          </p:cNvCxnSpPr>
          <p:nvPr/>
        </p:nvCxnSpPr>
        <p:spPr>
          <a:xfrm>
            <a:off x="5999773" y="2206625"/>
            <a:ext cx="0" cy="212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cxnSpLocks/>
            <a:endCxn id="24" idx="0"/>
          </p:cNvCxnSpPr>
          <p:nvPr/>
        </p:nvCxnSpPr>
        <p:spPr>
          <a:xfrm rot="5400000" flipH="1" flipV="1">
            <a:off x="8091450" y="2620448"/>
            <a:ext cx="12701" cy="2072542"/>
          </a:xfrm>
          <a:prstGeom prst="bentConnector3">
            <a:avLst>
              <a:gd name="adj1" fmla="val 1899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7" idx="2"/>
            <a:endCxn id="23" idx="0"/>
          </p:cNvCxnSpPr>
          <p:nvPr/>
        </p:nvCxnSpPr>
        <p:spPr>
          <a:xfrm>
            <a:off x="8097800" y="3082925"/>
            <a:ext cx="0" cy="567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1833517" y="3630838"/>
            <a:ext cx="914400" cy="914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음성안내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  <a:cs typeface="Calibri" panose="020F0502020204030204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08FFA82-5B53-4179-B11E-3E0BDC54AA18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4133850" y="3076575"/>
            <a:ext cx="549229" cy="561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152007B-935C-4E25-81C3-241B0C46B0D6}"/>
              </a:ext>
            </a:extLst>
          </p:cNvPr>
          <p:cNvCxnSpPr>
            <a:stCxn id="5" idx="2"/>
            <a:endCxn id="10" idx="0"/>
          </p:cNvCxnSpPr>
          <p:nvPr/>
        </p:nvCxnSpPr>
        <p:spPr>
          <a:xfrm>
            <a:off x="4133850" y="3076575"/>
            <a:ext cx="1737656" cy="561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796CC46-5866-48A1-A7AA-B28B4D67E691}"/>
              </a:ext>
            </a:extLst>
          </p:cNvPr>
          <p:cNvCxnSpPr>
            <a:endCxn id="25" idx="0"/>
          </p:cNvCxnSpPr>
          <p:nvPr/>
        </p:nvCxnSpPr>
        <p:spPr>
          <a:xfrm flipH="1">
            <a:off x="2290717" y="3082925"/>
            <a:ext cx="1849483" cy="547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25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257</Words>
  <Application>Microsoft Office PowerPoint</Application>
  <PresentationFormat>와이드스크린</PresentationFormat>
  <Paragraphs>142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Office Theme</vt:lpstr>
      <vt:lpstr>음식점 운영 자동화 시스템</vt:lpstr>
      <vt:lpstr>목차</vt:lpstr>
      <vt:lpstr>자료수집</vt:lpstr>
      <vt:lpstr>PowerPoint 프레젠테이션</vt:lpstr>
      <vt:lpstr>PowerPoint 프레젠테이션</vt:lpstr>
      <vt:lpstr>자료분석</vt:lpstr>
      <vt:lpstr>자료 구조화</vt:lpstr>
      <vt:lpstr>PowerPoint 프레젠테이션</vt:lpstr>
      <vt:lpstr>분해</vt:lpstr>
      <vt:lpstr>PowerPoint 프레젠테이션</vt:lpstr>
      <vt:lpstr>모델링</vt:lpstr>
      <vt:lpstr>PowerPoint 프레젠테이션</vt:lpstr>
      <vt:lpstr>알고리즘</vt:lpstr>
      <vt:lpstr>PowerPoint 프레젠테이션</vt:lpstr>
      <vt:lpstr>이것으로    5조    발표를 마치겠습니다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음식점 운영 자동화 시스템</dc:title>
  <dc:creator>youngbin kim</dc:creator>
  <cp:lastModifiedBy>youngbin kim</cp:lastModifiedBy>
  <cp:revision>416</cp:revision>
  <dcterms:created xsi:type="dcterms:W3CDTF">2023-03-13T03:50:26Z</dcterms:created>
  <dcterms:modified xsi:type="dcterms:W3CDTF">2023-03-15T05:03:10Z</dcterms:modified>
</cp:coreProperties>
</file>